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74" r:id="rId3"/>
    <p:sldId id="275" r:id="rId4"/>
    <p:sldId id="262" r:id="rId5"/>
    <p:sldId id="267" r:id="rId6"/>
    <p:sldId id="269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9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9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9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9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591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59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48597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776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7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7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7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8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8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82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783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78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785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86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787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8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78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90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79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672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73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74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75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76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77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78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679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68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681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82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6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85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654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55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56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57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58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59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60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661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66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663" name="TextBox 15"/>
          <p:cNvSpPr txBox="1"/>
          <p:nvPr/>
        </p:nvSpPr>
        <p:spPr bwMode="gray">
          <a:xfrm>
            <a:off x="881566" y="607336"/>
            <a:ext cx="801912" cy="1513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048664" name="TextBox 12"/>
          <p:cNvSpPr txBox="1"/>
          <p:nvPr/>
        </p:nvSpPr>
        <p:spPr bwMode="gray">
          <a:xfrm>
            <a:off x="9884458" y="2613787"/>
            <a:ext cx="652763" cy="1513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048665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66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7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66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70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69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92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93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94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95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96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9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69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69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700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01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7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0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7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6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67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6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6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7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7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7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145730" name="Straight Connector 16"/>
          <p:cNvCxnSpPr>
            <a:cxnSpLocks/>
          </p:cNvCxnSpPr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Connector 17"/>
          <p:cNvCxnSpPr>
            <a:cxnSpLocks/>
          </p:cNvCxnSpPr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77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77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7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1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14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15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1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17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18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1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2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145728" name="Straight Connector 42"/>
          <p:cNvCxnSpPr>
            <a:cxnSpLocks/>
          </p:cNvCxnSpPr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29" name="Straight Connector 43"/>
          <p:cNvCxnSpPr>
            <a:cxnSpLocks/>
          </p:cNvCxnSpPr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62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62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4862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5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51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6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625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2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2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3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31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3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633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63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635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3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37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6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39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70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0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0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0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12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13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714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7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716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17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7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20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7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40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41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4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74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42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3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4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5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4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64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4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4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74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4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68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89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9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722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23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24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25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26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27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28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29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730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73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73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3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3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3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73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37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7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749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50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51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52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53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54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55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56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757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75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759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60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761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7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64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76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576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577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8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9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0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1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2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583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58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585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87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104858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48589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590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ctrTitle"/>
          </p:nvPr>
        </p:nvSpPr>
        <p:spPr>
          <a:xfrm>
            <a:off x="4191000" y="2057400"/>
            <a:ext cx="4231203" cy="1491129"/>
          </a:xfrm>
        </p:spPr>
        <p:txBody>
          <a:bodyPr/>
          <a:lstStyle/>
          <a:p>
            <a:r>
              <a:rPr lang="en-IN" sz="8000" dirty="0" smtClean="0"/>
              <a:t>STRESS</a:t>
            </a:r>
            <a:endParaRPr lang="en-US" sz="8000" dirty="0"/>
          </a:p>
        </p:txBody>
      </p:sp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>
          <a:xfrm>
            <a:off x="1399447" y="8065797"/>
            <a:ext cx="8825658" cy="86142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2C8DFE-E827-7C2B-2A83-2304FA41EB8C}"/>
              </a:ext>
            </a:extLst>
          </p:cNvPr>
          <p:cNvSpPr txBox="1"/>
          <p:nvPr/>
        </p:nvSpPr>
        <p:spPr>
          <a:xfrm flipH="1">
            <a:off x="7835153" y="4117281"/>
            <a:ext cx="39325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K. </a:t>
            </a:r>
            <a:r>
              <a:rPr lang="en-IN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Nisha</a:t>
            </a:r>
            <a:endParaRPr lang="en-IN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I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</a:t>
            </a:r>
          </a:p>
          <a:p>
            <a:pPr algn="l"/>
            <a:r>
              <a:rPr lang="en-I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English </a:t>
            </a:r>
          </a:p>
          <a:p>
            <a:pPr algn="l"/>
            <a:r>
              <a:rPr lang="en-I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Jamal Mohamed College </a:t>
            </a:r>
          </a:p>
          <a:p>
            <a:pPr algn="l"/>
            <a:r>
              <a:rPr lang="en-I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Trichy-20 </a:t>
            </a:r>
          </a:p>
          <a:p>
            <a:pPr algn="l"/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DF6EE-ED24-2345-8053-C79A91B9E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STREES IN ENGLISH.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74DAC-D3BF-7940-8AC2-46D76854A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98" y="2286000"/>
            <a:ext cx="11578780" cy="4321969"/>
          </a:xfrm>
        </p:spPr>
        <p:txBody>
          <a:bodyPr/>
          <a:lstStyle/>
          <a:p>
            <a:r>
              <a:rPr lang="en-US" b="1">
                <a:solidFill>
                  <a:schemeClr val="accent6"/>
                </a:solidFill>
              </a:rPr>
              <a:t>  </a:t>
            </a:r>
            <a:r>
              <a:rPr lang="en-US" b="1">
                <a:solidFill>
                  <a:schemeClr val="accent2"/>
                </a:solidFill>
              </a:rPr>
              <a:t>Stress -</a:t>
            </a:r>
            <a:r>
              <a:rPr lang="en-US" b="1">
                <a:solidFill>
                  <a:schemeClr val="accent6"/>
                </a:solidFill>
              </a:rPr>
              <a:t>  </a:t>
            </a:r>
            <a:r>
              <a:rPr lang="en-US" b="1">
                <a:solidFill>
                  <a:schemeClr val="tx1"/>
                </a:solidFill>
              </a:rPr>
              <a:t>It is the emphasis laid on a particular syllable of a word with the help of ‘the reinforced puff’.</a:t>
            </a:r>
          </a:p>
          <a:p>
            <a:r>
              <a:rPr lang="en-US">
                <a:solidFill>
                  <a:schemeClr val="tx1"/>
                </a:solidFill>
              </a:rPr>
              <a:t>Word have more than one syllable ,one syllable is always said with greater force</a:t>
            </a:r>
            <a:r>
              <a:rPr lang="en-US" b="1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>
                <a:solidFill>
                  <a:schemeClr val="tx1"/>
                </a:solidFill>
              </a:rPr>
              <a:t>      eg: trainer.</a:t>
            </a:r>
          </a:p>
          <a:p>
            <a:pPr marL="0" indent="0">
              <a:buNone/>
            </a:pPr>
            <a:r>
              <a:rPr lang="en-US" b="1">
                <a:solidFill>
                  <a:schemeClr val="tx1"/>
                </a:solidFill>
              </a:rPr>
              <a:t>      ‘Trai’ – </a:t>
            </a:r>
            <a:r>
              <a:rPr lang="en-US">
                <a:solidFill>
                  <a:schemeClr val="tx1"/>
                </a:solidFill>
              </a:rPr>
              <a:t>recieves  reinforced puff.</a:t>
            </a:r>
          </a:p>
          <a:p>
            <a:pPr marL="0" indent="0">
              <a:buNone/>
            </a:pPr>
            <a:r>
              <a:rPr lang="en-US" b="1">
                <a:solidFill>
                  <a:schemeClr val="tx1"/>
                </a:solidFill>
              </a:rPr>
              <a:t>      ‘ner’ – </a:t>
            </a:r>
            <a:r>
              <a:rPr lang="en-US">
                <a:solidFill>
                  <a:schemeClr val="tx1"/>
                </a:solidFill>
              </a:rPr>
              <a:t>recieves normal force.</a:t>
            </a:r>
            <a:endParaRPr lang="en-US" b="1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b="1">
                <a:solidFill>
                  <a:schemeClr val="accent2"/>
                </a:solidFill>
              </a:rPr>
              <a:t>MONOSYLLABIC WORD:</a:t>
            </a:r>
            <a:endParaRPr lang="en-US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     tin,pin,kit,mat.</a:t>
            </a:r>
          </a:p>
          <a:p>
            <a:pPr marL="0" indent="0">
              <a:buNone/>
            </a:pPr>
            <a:r>
              <a:rPr lang="en-US" b="1">
                <a:solidFill>
                  <a:schemeClr val="accent2"/>
                </a:solidFill>
              </a:rPr>
              <a:t>POLYSYLLABIC WORD:</a:t>
            </a:r>
          </a:p>
          <a:p>
            <a:pPr marL="0" indent="0">
              <a:buNone/>
            </a:pPr>
            <a:r>
              <a:rPr lang="en-US" b="1">
                <a:solidFill>
                  <a:schemeClr val="accent2"/>
                </a:solidFill>
              </a:rPr>
              <a:t>     </a:t>
            </a:r>
            <a:r>
              <a:rPr lang="en-US">
                <a:solidFill>
                  <a:schemeClr val="tx1"/>
                </a:solidFill>
              </a:rPr>
              <a:t>en-rich, con-firm,al-ready.</a:t>
            </a:r>
            <a:endParaRPr lang="en-US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729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E630C-7A34-CC4F-A243-6778913C8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Stress pattern: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E9370-96A6-0947-AD86-5A92632B4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009" y="2258420"/>
            <a:ext cx="10187302" cy="4876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400" b="1">
                <a:solidFill>
                  <a:schemeClr val="accent2"/>
                </a:solidFill>
              </a:rPr>
              <a:t>PATTERN A :</a:t>
            </a:r>
          </a:p>
          <a:p>
            <a:pPr marL="0" indent="0">
              <a:buNone/>
            </a:pPr>
            <a:r>
              <a:rPr lang="en-US" sz="1600" b="1"/>
              <a:t>       LISten, Import,BROken</a:t>
            </a:r>
          </a:p>
          <a:p>
            <a:pPr marL="0" indent="0">
              <a:buNone/>
            </a:pPr>
            <a:r>
              <a:rPr lang="en-US" b="1">
                <a:solidFill>
                  <a:schemeClr val="accent2"/>
                </a:solidFill>
              </a:rPr>
              <a:t>PATTERN B:</a:t>
            </a:r>
          </a:p>
          <a:p>
            <a:pPr marL="0" indent="0">
              <a:buNone/>
            </a:pPr>
            <a:r>
              <a:rPr lang="en-US" b="1"/>
              <a:t>        SYMphony,Barricade,Artisan,OPtImist.</a:t>
            </a:r>
          </a:p>
          <a:p>
            <a:pPr marL="0" indent="0">
              <a:buNone/>
            </a:pPr>
            <a:r>
              <a:rPr lang="en-US" b="1">
                <a:solidFill>
                  <a:schemeClr val="accent2"/>
                </a:solidFill>
              </a:rPr>
              <a:t>PATTERN C :</a:t>
            </a:r>
          </a:p>
          <a:p>
            <a:pPr marL="0" indent="0">
              <a:buNone/>
            </a:pPr>
            <a:r>
              <a:rPr lang="en-US" b="1"/>
              <a:t>    Words ending with suffixes –ic, -ive, -cial, -cious, -tions recieves the stress on the second syllable from the       end</a:t>
            </a:r>
          </a:p>
          <a:p>
            <a:pPr marL="0" indent="0">
              <a:buNone/>
            </a:pPr>
            <a:r>
              <a:rPr lang="en-US" b="1"/>
              <a:t>      SymBOlic, deTECtive,nationaLIzation.</a:t>
            </a:r>
          </a:p>
          <a:p>
            <a:pPr marL="0" indent="0">
              <a:buNone/>
            </a:pPr>
            <a:r>
              <a:rPr lang="en-US" b="1">
                <a:solidFill>
                  <a:schemeClr val="accent2"/>
                </a:solidFill>
              </a:rPr>
              <a:t>PATTERN D :</a:t>
            </a:r>
          </a:p>
          <a:p>
            <a:pPr marL="0" indent="0">
              <a:buNone/>
            </a:pPr>
            <a:r>
              <a:rPr lang="en-US" b="1"/>
              <a:t>    Words ending with –acy, -ary, -ator, -mony, -ory receive stress on fourth syllable from the end.</a:t>
            </a:r>
          </a:p>
          <a:p>
            <a:pPr marL="0" indent="0">
              <a:buNone/>
            </a:pPr>
            <a:r>
              <a:rPr lang="en-US" b="1"/>
              <a:t>      GLAdiator, January,Category,Ceremony.</a:t>
            </a:r>
          </a:p>
          <a:p>
            <a:pPr marL="0" indent="0">
              <a:buNone/>
            </a:pPr>
            <a:r>
              <a:rPr lang="en-US" b="1">
                <a:solidFill>
                  <a:schemeClr val="accent2"/>
                </a:solidFill>
              </a:rPr>
              <a:t>PATTERN E :</a:t>
            </a:r>
          </a:p>
          <a:p>
            <a:pPr marL="0" indent="0">
              <a:buNone/>
            </a:pPr>
            <a:r>
              <a:rPr lang="en-US" b="1"/>
              <a:t>      Worsds ending with the foreign sound endings –esque, </a:t>
            </a:r>
          </a:p>
          <a:p>
            <a:pPr marL="0" indent="0">
              <a:buNone/>
            </a:pPr>
            <a:r>
              <a:rPr lang="en-US" b="1"/>
              <a:t>    </a:t>
            </a:r>
            <a:r>
              <a:rPr lang="en-US"/>
              <a:t>
        </a:t>
            </a:r>
          </a:p>
        </p:txBody>
      </p:sp>
    </p:spTree>
    <p:extLst>
      <p:ext uri="{BB962C8B-B14F-4D97-AF65-F5344CB8AC3E}">
        <p14:creationId xmlns:p14="http://schemas.microsoft.com/office/powerpoint/2010/main" val="996493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3" name="Title 104880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STRESS SHIFT</a:t>
            </a:r>
          </a:p>
        </p:txBody>
      </p:sp>
      <p:sp>
        <p:nvSpPr>
          <p:cNvPr id="1048804" name="Content Placeholder 104880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b="1">
                <a:solidFill>
                  <a:srgbClr val="000000"/>
                </a:solidFill>
              </a:rPr>
              <a:t>*Stress shift means</a:t>
            </a:r>
            <a:r>
              <a:rPr lang="en-US" sz="2600" b="1">
                <a:solidFill>
                  <a:srgbClr val="000000"/>
                </a:solidFill>
              </a:rPr>
              <a:t> the change of the position of the stress within a word when it's class differs</a:t>
            </a:r>
            <a:endParaRPr lang="en-US"/>
          </a:p>
          <a:p>
            <a:r>
              <a:rPr lang="en-US" sz="2500" b="1">
                <a:solidFill>
                  <a:srgbClr val="000000"/>
                </a:solidFill>
              </a:rPr>
              <a:t>  </a:t>
            </a:r>
            <a:r>
              <a:rPr lang="en-US" sz="2300" b="1">
                <a:solidFill>
                  <a:srgbClr val="000000"/>
                </a:solidFill>
              </a:rPr>
              <a:t>For example</a:t>
            </a:r>
            <a:endParaRPr lang="en-US"/>
          </a:p>
          <a:p>
            <a:r>
              <a:rPr lang="en-US"/>
              <a:t>                 </a:t>
            </a:r>
            <a:r>
              <a:rPr lang="en-US" sz="2200"/>
              <a:t>The noun - 'photograph' receives the stress on the first syllable.    </a:t>
            </a:r>
            <a:r>
              <a:rPr lang="en-US" sz="2300" b="1"/>
              <a:t>- ( 'photograph )</a:t>
            </a:r>
            <a:r>
              <a:rPr lang="en-US" sz="2400" b="0"/>
              <a:t> but</a:t>
            </a:r>
            <a:endParaRPr lang="en-US"/>
          </a:p>
          <a:p>
            <a:r>
              <a:rPr lang="en-US"/>
              <a:t>                  </a:t>
            </a:r>
            <a:r>
              <a:rPr lang="en-US" sz="2100"/>
              <a:t>the adjective  form of that noun photographic receives the stress on  third syllable </a:t>
            </a:r>
            <a:r>
              <a:rPr lang="en-US" sz="2100" b="1"/>
              <a:t>(photo'graphic)</a:t>
            </a:r>
            <a:endParaRPr lang="en-US"/>
          </a:p>
          <a:p>
            <a:r>
              <a:rPr lang="en-US"/>
              <a:t>           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1" name="Title 10488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b="1"/>
              <a:t>STRESS - A note of caution</a:t>
            </a:r>
            <a:endParaRPr lang="en-US"/>
          </a:p>
        </p:txBody>
      </p:sp>
      <p:sp>
        <p:nvSpPr>
          <p:cNvPr id="1048822" name="Content Placeholder 10488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100"/>
              <a:t>T</a:t>
            </a:r>
            <a:r>
              <a:rPr lang="en-US" sz="4000"/>
              <a:t>wo types of errors: </a:t>
            </a:r>
            <a:endParaRPr lang="en-US"/>
          </a:p>
          <a:p>
            <a:pPr>
              <a:buFont typeface="Arial"/>
              <a:buChar char="•"/>
            </a:pPr>
            <a:r>
              <a:rPr lang="en-US"/>
              <a:t>                </a:t>
            </a:r>
            <a:r>
              <a:rPr lang="en-US" sz="3300" b="1"/>
              <a:t>1.</a:t>
            </a:r>
            <a:r>
              <a:rPr lang="en-US" sz="3400" b="1"/>
              <a:t>Misplaced Strss</a:t>
            </a:r>
            <a:endParaRPr lang="en-US"/>
          </a:p>
          <a:p>
            <a:pPr>
              <a:buFont typeface="Arial"/>
              <a:buChar char="•"/>
            </a:pPr>
            <a:r>
              <a:rPr lang="en-US"/>
              <a:t>                 </a:t>
            </a:r>
            <a:r>
              <a:rPr lang="en-US" sz="3200" b="1"/>
              <a:t>2.Overstress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6" name="Title 10488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b="1"/>
              <a:t>Primary and Secondary Stress</a:t>
            </a:r>
            <a:endParaRPr lang="en-US"/>
          </a:p>
        </p:txBody>
      </p:sp>
      <p:sp>
        <p:nvSpPr>
          <p:cNvPr id="1048827" name="Content Placeholder 1048826"/>
          <p:cNvSpPr>
            <a:spLocks noGrp="1"/>
          </p:cNvSpPr>
          <p:nvPr>
            <p:ph idx="1"/>
          </p:nvPr>
        </p:nvSpPr>
        <p:spPr>
          <a:xfrm>
            <a:off x="1154954" y="2603500"/>
            <a:ext cx="9527156" cy="4282536"/>
          </a:xfrm>
        </p:spPr>
        <p:txBody>
          <a:bodyPr>
            <a:normAutofit fontScale="75833" lnSpcReduction="20000"/>
          </a:bodyPr>
          <a:lstStyle/>
          <a:p>
            <a:r>
              <a:rPr lang="en-US" sz="4200" b="1">
                <a:solidFill>
                  <a:srgbClr val="7030A0"/>
                </a:solidFill>
              </a:rPr>
              <a:t>PRIMARY STRESS:</a:t>
            </a:r>
            <a:endParaRPr lang="en-US"/>
          </a:p>
          <a:p>
            <a:r>
              <a:rPr lang="en-US"/>
              <a:t>              </a:t>
            </a:r>
            <a:r>
              <a:rPr lang="en-US" sz="3700" b="1"/>
              <a:t>In a sentence,the word that is the most important for meaning receives 'Primary stress'</a:t>
            </a:r>
            <a:endParaRPr lang="en-US"/>
          </a:p>
          <a:p>
            <a:r>
              <a:rPr lang="en-US" sz="3700" b="1"/>
              <a:t> </a:t>
            </a:r>
            <a:r>
              <a:rPr lang="en-US" sz="4100" b="1">
                <a:solidFill>
                  <a:srgbClr val="7030A0"/>
                </a:solidFill>
              </a:rPr>
              <a:t>SECONDARY STRESS:</a:t>
            </a:r>
            <a:endParaRPr lang="en-US"/>
          </a:p>
          <a:p>
            <a:r>
              <a:rPr lang="en-US"/>
              <a:t>             </a:t>
            </a:r>
            <a:r>
              <a:rPr lang="en-US" sz="3723" b="1"/>
              <a:t>The remaining words receive secondary stress.</a:t>
            </a:r>
            <a:endParaRPr lang="en-US"/>
          </a:p>
          <a:p>
            <a:r>
              <a:rPr lang="en-US" sz="3258"/>
              <a:t>Example:</a:t>
            </a:r>
            <a:endParaRPr lang="en-US"/>
          </a:p>
          <a:p>
            <a:r>
              <a:rPr lang="en-US"/>
              <a:t>                </a:t>
            </a:r>
            <a:r>
              <a:rPr lang="en-US" sz="4578" b="1"/>
              <a:t>"How can I even forget it?"</a:t>
            </a:r>
            <a:endParaRPr lang="en-US"/>
          </a:p>
          <a:p>
            <a:endParaRPr lang="en-US"/>
          </a:p>
          <a:p>
            <a:r>
              <a:rPr lang="en-US"/>
              <a:t>            </a:t>
            </a:r>
          </a:p>
          <a:p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2895600"/>
            <a:ext cx="495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Thank You</a:t>
            </a:r>
            <a:endParaRPr lang="en-IN" sz="60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064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324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Times New Roman</vt:lpstr>
      <vt:lpstr>Wingdings 3</vt:lpstr>
      <vt:lpstr>Ion Boardroom</vt:lpstr>
      <vt:lpstr>STRESS</vt:lpstr>
      <vt:lpstr>STREES IN ENGLISH.</vt:lpstr>
      <vt:lpstr>Stress pattern:</vt:lpstr>
      <vt:lpstr>STRESS SHIFT</vt:lpstr>
      <vt:lpstr>STRESS - A note of caution</vt:lpstr>
      <vt:lpstr>Primary and Secondary Stress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AND               INTONATION</dc:title>
  <dc:creator>919751271775</dc:creator>
  <cp:lastModifiedBy>staff</cp:lastModifiedBy>
  <cp:revision>10</cp:revision>
  <dcterms:created xsi:type="dcterms:W3CDTF">2021-04-22T14:14:50Z</dcterms:created>
  <dcterms:modified xsi:type="dcterms:W3CDTF">2023-04-08T14:03:49Z</dcterms:modified>
</cp:coreProperties>
</file>